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6" r:id="rId7"/>
    <p:sldId id="258" r:id="rId8"/>
    <p:sldId id="270" r:id="rId9"/>
    <p:sldId id="274" r:id="rId10"/>
    <p:sldId id="282" r:id="rId11"/>
    <p:sldId id="278" r:id="rId12"/>
    <p:sldId id="267" r:id="rId13"/>
    <p:sldId id="279" r:id="rId14"/>
    <p:sldId id="277" r:id="rId15"/>
    <p:sldId id="283" r:id="rId16"/>
    <p:sldId id="263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9853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6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22EBE-B991-E240-B086-9A5BDFF80C60}" type="datetimeFigureOut">
              <a:rPr lang="de-DE"/>
              <a:pPr>
                <a:defRPr/>
              </a:pPr>
              <a:t>26.01.2015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B4D602-0748-4C4E-8CE1-981B8BC397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8564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endParaRPr lang="de-DE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400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388" y="179388"/>
            <a:ext cx="8783637" cy="649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961438" y="534988"/>
            <a:ext cx="182562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Grafik 8" descr="log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28638"/>
            <a:ext cx="21494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7350" y="1076325"/>
            <a:ext cx="26447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spc="-3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</a:t>
            </a:r>
            <a:r>
              <a:rPr lang="de-DE" sz="2000" spc="-3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de-DE" sz="2000" spc="-3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</a:t>
            </a:r>
            <a:r>
              <a:rPr lang="de-DE" sz="2000" spc="-3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Environment</a:t>
            </a:r>
            <a:endParaRPr lang="de-DE" sz="2000" spc="-3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lang="de-DE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Legal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Environmental </a:t>
            </a:r>
            <a:r>
              <a:rPr lang="de-DE" dirty="0" err="1" smtClean="0"/>
              <a:t>Protection</a:t>
            </a:r>
            <a:r>
              <a:rPr lang="de-DE" dirty="0" smtClean="0">
                <a:ea typeface="+mn-ea"/>
                <a:cs typeface="+mn-cs"/>
              </a:rPr>
              <a:t> – </a:t>
            </a:r>
            <a:r>
              <a:rPr lang="de-DE" dirty="0" err="1" smtClean="0">
                <a:ea typeface="+mn-ea"/>
                <a:cs typeface="+mn-cs"/>
              </a:rPr>
              <a:t>the</a:t>
            </a:r>
            <a:r>
              <a:rPr lang="de-DE" dirty="0" smtClean="0">
                <a:ea typeface="+mn-ea"/>
                <a:cs typeface="+mn-cs"/>
              </a:rPr>
              <a:t> German Case</a:t>
            </a:r>
            <a:endParaRPr lang="de-DE" dirty="0"/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 smtClean="0"/>
              <a:t>Cairo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Talks, </a:t>
            </a:r>
            <a:r>
              <a:rPr lang="de-DE" dirty="0" err="1" smtClean="0"/>
              <a:t>January</a:t>
            </a:r>
            <a:r>
              <a:rPr lang="de-DE" dirty="0" smtClean="0"/>
              <a:t> 27 2015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</p:spPr>
        <p:txBody>
          <a:bodyPr/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179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bIns="0"/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>
                <a:latin typeface="Arial"/>
                <a:cs typeface="Arial"/>
              </a:defRPr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F49A-1B89-854D-B274-4D94DEE7640C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EDB3-0FD9-7845-94AF-22F44B561F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8617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62456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27.01.2015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28th </a:t>
            </a:r>
            <a:r>
              <a:rPr lang="de-DE" dirty="0" err="1" smtClean="0"/>
              <a:t>Cairo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Talks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1944-8A28-3142-98FC-47AE7FDDA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061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</p:spPr>
        <p:txBody>
          <a:bodyPr/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1570-79F1-3445-B447-AE518F6E48E5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1944-8A28-3142-98FC-47AE7FDDA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06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2" y="1497013"/>
            <a:ext cx="2009237" cy="4865687"/>
          </a:xfrm>
        </p:spPr>
        <p:txBody>
          <a:bodyPr/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8" y="1497013"/>
            <a:ext cx="6102350" cy="4865687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8316-2292-7C4D-BD5A-6679CDEB4B3E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D0C4-1855-1A4C-AC12-898E927969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11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2991600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2" y="1497012"/>
            <a:ext cx="5155103" cy="39024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90EE-C0CF-7F42-9CED-A135C92C8523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B4DF-49EF-2A48-B7B4-F3F0D0DB9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618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360363"/>
            <a:ext cx="8229600" cy="721677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5" name="Datumsplatzhalter 3"/>
          <p:cNvSpPr>
            <a:spLocks noGrp="1"/>
          </p:cNvSpPr>
          <p:nvPr userDrawn="1"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324C-B401-3A4F-8975-08F57F27ADFD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 userDrawn="1"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8" name="Foliennummernplatzhalter 5"/>
          <p:cNvSpPr>
            <a:spLocks noGrp="1"/>
          </p:cNvSpPr>
          <p:nvPr userDrawn="1"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64AF-2DC7-8F4D-9013-798A2F2C14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0226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6102350" cy="4582099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7" name="Datumsplatzhalter 3"/>
          <p:cNvSpPr>
            <a:spLocks noGrp="1"/>
          </p:cNvSpPr>
          <p:nvPr userDrawn="1"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2DB-4D0A-C14F-A0CB-ED3EDD0659FE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3679-2E7C-9148-BA0C-CA92C1377B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1232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UBA_Fassade_Detaipptl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"/>
          <a:stretch>
            <a:fillRect/>
          </a:stretch>
        </p:blipFill>
        <p:spPr bwMode="auto">
          <a:xfrm>
            <a:off x="179388" y="179388"/>
            <a:ext cx="8783637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1703388"/>
            <a:ext cx="179388" cy="4498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388" y="1703388"/>
            <a:ext cx="6119812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961438" y="534988"/>
            <a:ext cx="182562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11" descr="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28638"/>
            <a:ext cx="21494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EEDA-F0E7-564F-8E25-2CB03E7C274C}" type="datetime1">
              <a:rPr lang="de-DE"/>
              <a:pPr>
                <a:defRPr/>
              </a:pPr>
              <a:t>26.01.2015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A5EA-D5B1-8C4D-AF8E-92A5BF3396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8092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-1588" y="-3175"/>
            <a:ext cx="9140826" cy="6858000"/>
          </a:xfrm>
          <a:prstGeom prst="rect">
            <a:avLst/>
          </a:prstGeom>
          <a:solidFill>
            <a:srgbClr val="E3E4E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34938" y="127000"/>
            <a:ext cx="8874125" cy="656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Freeform 7"/>
          <p:cNvSpPr>
            <a:spLocks/>
          </p:cNvSpPr>
          <p:nvPr/>
        </p:nvSpPr>
        <p:spPr bwMode="auto">
          <a:xfrm>
            <a:off x="1588" y="6594475"/>
            <a:ext cx="9140825" cy="263525"/>
          </a:xfrm>
          <a:custGeom>
            <a:avLst/>
            <a:gdLst>
              <a:gd name="T0" fmla="*/ 0 w 5758"/>
              <a:gd name="T1" fmla="*/ 0 h 166"/>
              <a:gd name="T2" fmla="*/ 0 w 5758"/>
              <a:gd name="T3" fmla="*/ 82 h 166"/>
              <a:gd name="T4" fmla="*/ 0 w 5758"/>
              <a:gd name="T5" fmla="*/ 166 h 166"/>
              <a:gd name="T6" fmla="*/ 5758 w 5758"/>
              <a:gd name="T7" fmla="*/ 166 h 166"/>
              <a:gd name="T8" fmla="*/ 5758 w 5758"/>
              <a:gd name="T9" fmla="*/ 0 h 166"/>
              <a:gd name="T10" fmla="*/ 0 w 5758"/>
              <a:gd name="T11" fmla="*/ 0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14338" y="473075"/>
            <a:ext cx="828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5925" y="6597650"/>
            <a:ext cx="987425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27.01.2015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350" y="6597650"/>
            <a:ext cx="5113338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28th </a:t>
            </a:r>
            <a:r>
              <a:rPr lang="de-DE" dirty="0" err="1" smtClean="0"/>
              <a:t>Cairo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Talks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16888" y="6597650"/>
            <a:ext cx="557212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674F57C-F5D4-5A4E-9832-FD4BDD8C06F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0" y="312738"/>
            <a:ext cx="133350" cy="735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14338" y="1497013"/>
            <a:ext cx="8280400" cy="486568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69" r:id="rId3"/>
    <p:sldLayoutId id="2147483676" r:id="rId4"/>
    <p:sldLayoutId id="2147483670" r:id="rId5"/>
    <p:sldLayoutId id="2147483671" r:id="rId6"/>
    <p:sldLayoutId id="2147483672" r:id="rId7"/>
    <p:sldLayoutId id="2147483673" r:id="rId8"/>
    <p:sldLayoutId id="2147483675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lang="de-DE" sz="1500" b="1" kern="1200" cap="all" dirty="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alf.becker@uba.de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414338" y="2303463"/>
            <a:ext cx="8280400" cy="1476375"/>
          </a:xfrm>
        </p:spPr>
        <p:txBody>
          <a:bodyPr/>
          <a:lstStyle/>
          <a:p>
            <a:r>
              <a:rPr lang="en-US" sz="3600" cap="none" dirty="0" smtClean="0">
                <a:solidFill>
                  <a:schemeClr val="bg1"/>
                </a:solidFill>
              </a:rPr>
              <a:t>Legal Governance of Environmental Protection – the German Case</a:t>
            </a:r>
            <a:endParaRPr lang="en-US" sz="3600" cap="none" dirty="0">
              <a:solidFill>
                <a:schemeClr val="bg1"/>
              </a:solidFill>
            </a:endParaRPr>
          </a:p>
        </p:txBody>
      </p:sp>
      <p:sp>
        <p:nvSpPr>
          <p:cNvPr id="4098" name="Titel 8"/>
          <p:cNvSpPr>
            <a:spLocks noGrp="1"/>
          </p:cNvSpPr>
          <p:nvPr>
            <p:ph type="title"/>
          </p:nvPr>
        </p:nvSpPr>
        <p:spPr>
          <a:xfrm>
            <a:off x="414338" y="1871663"/>
            <a:ext cx="8280400" cy="360362"/>
          </a:xfrm>
        </p:spPr>
        <p:txBody>
          <a:bodyPr/>
          <a:lstStyle/>
          <a:p>
            <a:r>
              <a:rPr lang="en-US" dirty="0" smtClean="0"/>
              <a:t>28th Cairo Climate Talks, January 27, 2015</a:t>
            </a:r>
            <a:endParaRPr lang="en-US" dirty="0">
              <a:latin typeface="Calibri" charset="0"/>
            </a:endParaRPr>
          </a:p>
        </p:txBody>
      </p:sp>
      <p:sp>
        <p:nvSpPr>
          <p:cNvPr id="4099" name="Textplatzhalter 10"/>
          <p:cNvSpPr>
            <a:spLocks noGrp="1"/>
          </p:cNvSpPr>
          <p:nvPr>
            <p:ph type="body" sz="quarter" idx="10"/>
          </p:nvPr>
        </p:nvSpPr>
        <p:spPr bwMode="auto">
          <a:xfrm>
            <a:off x="414338" y="3797300"/>
            <a:ext cx="8280400" cy="2339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Ralf Becker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Section Environmental Law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Federal Environment Agency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charset="0"/>
              </a:rPr>
              <a:t>Participation</a:t>
            </a:r>
            <a:r>
              <a:rPr lang="de-DE" dirty="0" smtClean="0">
                <a:latin typeface="Calibri" charset="0"/>
              </a:rPr>
              <a:t> in Environmental </a:t>
            </a:r>
            <a:r>
              <a:rPr lang="de-DE" dirty="0" err="1" smtClean="0">
                <a:latin typeface="Calibri" charset="0"/>
              </a:rPr>
              <a:t>Matters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defRPr/>
            </a:pPr>
            <a:r>
              <a:rPr sz="1400" dirty="0" smtClean="0">
                <a:ea typeface="+mn-ea"/>
              </a:rPr>
              <a:t>Different types of participation, e. g.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Persons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/>
              <a:t>a</a:t>
            </a:r>
            <a:r>
              <a:rPr lang="de-DE" sz="1400" dirty="0" err="1" smtClean="0">
                <a:ea typeface="+mn-ea"/>
              </a:rPr>
              <a:t>ffected</a:t>
            </a:r>
            <a:r>
              <a:rPr lang="de-DE" sz="1400" dirty="0" smtClean="0">
                <a:ea typeface="+mn-ea"/>
              </a:rPr>
              <a:t> in individual </a:t>
            </a:r>
            <a:r>
              <a:rPr lang="de-DE" sz="1400" dirty="0" err="1" smtClean="0"/>
              <a:t>r</a:t>
            </a:r>
            <a:r>
              <a:rPr lang="de-DE" sz="1400" dirty="0" err="1" smtClean="0">
                <a:ea typeface="+mn-ea"/>
              </a:rPr>
              <a:t>ights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Participation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public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Participation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environmental </a:t>
            </a:r>
            <a:r>
              <a:rPr lang="de-DE" sz="1400" dirty="0" err="1" smtClean="0"/>
              <a:t>organziations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Different </a:t>
            </a:r>
            <a:r>
              <a:rPr lang="de-DE" sz="1400" dirty="0" err="1" smtClean="0">
                <a:ea typeface="+mn-ea"/>
              </a:rPr>
              <a:t>p</a:t>
            </a:r>
            <a:r>
              <a:rPr lang="de-DE" sz="1400" dirty="0" err="1" smtClean="0">
                <a:ea typeface="+mn-ea"/>
              </a:rPr>
              <a:t>rocedures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Licensing </a:t>
            </a:r>
            <a:r>
              <a:rPr lang="de-DE" sz="1400" dirty="0" err="1"/>
              <a:t>p</a:t>
            </a:r>
            <a:r>
              <a:rPr lang="de-DE" sz="1400" dirty="0" err="1" smtClean="0"/>
              <a:t>rocedures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Environmental </a:t>
            </a:r>
            <a:r>
              <a:rPr lang="de-DE" sz="1400" dirty="0" err="1" smtClean="0"/>
              <a:t>i</a:t>
            </a:r>
            <a:r>
              <a:rPr lang="de-DE" sz="1400" dirty="0" err="1" smtClean="0">
                <a:ea typeface="+mn-ea"/>
              </a:rPr>
              <a:t>mpact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/>
              <a:t>as</a:t>
            </a:r>
            <a:r>
              <a:rPr lang="de-DE" sz="1400" dirty="0" err="1" smtClean="0">
                <a:ea typeface="+mn-ea"/>
              </a:rPr>
              <a:t>sessment</a:t>
            </a:r>
            <a:r>
              <a:rPr lang="de-DE" sz="1400" dirty="0" smtClean="0">
                <a:ea typeface="+mn-ea"/>
              </a:rPr>
              <a:t> 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Planning</a:t>
            </a:r>
            <a:r>
              <a:rPr lang="de-DE" sz="1400" dirty="0" smtClean="0"/>
              <a:t> </a:t>
            </a:r>
            <a:r>
              <a:rPr lang="de-DE" sz="1400" dirty="0" err="1"/>
              <a:t>p</a:t>
            </a:r>
            <a:r>
              <a:rPr lang="de-DE" sz="1400" dirty="0" err="1" smtClean="0"/>
              <a:t>rocedures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sz="1400" dirty="0" smtClean="0">
                <a:ea typeface="+mn-ea"/>
              </a:rPr>
              <a:t>Information and objection</a:t>
            </a:r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sz="1400" dirty="0" smtClean="0">
                <a:ea typeface="+mn-ea"/>
              </a:rPr>
              <a:t>Functions: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Safeguard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/>
              <a:t>r</a:t>
            </a:r>
            <a:r>
              <a:rPr lang="de-DE" sz="1400" dirty="0" err="1" smtClean="0"/>
              <a:t>ights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Control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administration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Enlargement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/>
              <a:t>k</a:t>
            </a:r>
            <a:r>
              <a:rPr lang="de-DE" sz="1400" dirty="0" err="1" smtClean="0"/>
              <a:t>nowledge</a:t>
            </a:r>
            <a:r>
              <a:rPr lang="de-DE" sz="1400" dirty="0" smtClean="0"/>
              <a:t> </a:t>
            </a:r>
            <a:r>
              <a:rPr lang="de-DE" sz="1400" dirty="0" err="1" smtClean="0"/>
              <a:t>basis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Acceptance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environmental Law</a:t>
            </a: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27.01.2015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Talks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Access </a:t>
            </a:r>
            <a:r>
              <a:rPr lang="de-DE" dirty="0" err="1" smtClean="0">
                <a:latin typeface="Calibri" charset="0"/>
              </a:rPr>
              <a:t>to</a:t>
            </a:r>
            <a:r>
              <a:rPr lang="de-DE" dirty="0" smtClean="0">
                <a:latin typeface="Calibri" charset="0"/>
              </a:rPr>
              <a:t> Justice in Environmental </a:t>
            </a:r>
            <a:r>
              <a:rPr lang="de-DE" dirty="0" err="1" smtClean="0">
                <a:latin typeface="Calibri" charset="0"/>
              </a:rPr>
              <a:t>Matters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defRPr/>
            </a:pPr>
            <a:r>
              <a:rPr sz="1400" dirty="0" smtClean="0">
                <a:ea typeface="+mn-ea"/>
              </a:rPr>
              <a:t>Access to courts for individuals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Individuals</a:t>
            </a:r>
            <a:r>
              <a:rPr lang="de-DE" sz="1400" dirty="0" smtClean="0"/>
              <a:t> </a:t>
            </a:r>
            <a:r>
              <a:rPr lang="de-DE" sz="1400" dirty="0" err="1"/>
              <a:t>w</a:t>
            </a:r>
            <a:r>
              <a:rPr lang="de-DE" sz="1400" dirty="0" err="1" smtClean="0"/>
              <a:t>ith</a:t>
            </a:r>
            <a:r>
              <a:rPr lang="de-DE" sz="1400" dirty="0" smtClean="0"/>
              <a:t> an </a:t>
            </a:r>
            <a:r>
              <a:rPr lang="de-DE" sz="1400" dirty="0" err="1" smtClean="0"/>
              <a:t>obligation</a:t>
            </a:r>
            <a:r>
              <a:rPr lang="de-DE" sz="1400" dirty="0" smtClean="0"/>
              <a:t> </a:t>
            </a:r>
            <a:r>
              <a:rPr lang="de-DE" sz="1400" dirty="0" err="1" smtClean="0"/>
              <a:t>under</a:t>
            </a:r>
            <a:r>
              <a:rPr lang="de-DE" sz="1400" dirty="0" smtClean="0"/>
              <a:t> environmental </a:t>
            </a:r>
            <a:r>
              <a:rPr lang="de-DE" sz="1400" dirty="0" err="1"/>
              <a:t>l</a:t>
            </a:r>
            <a:r>
              <a:rPr lang="de-DE" sz="1400" dirty="0" err="1" smtClean="0"/>
              <a:t>aw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Individuals</a:t>
            </a:r>
            <a:r>
              <a:rPr lang="de-DE" sz="1400" dirty="0" smtClean="0"/>
              <a:t> </a:t>
            </a:r>
            <a:r>
              <a:rPr lang="de-DE" sz="1400" dirty="0" err="1"/>
              <a:t>a</a:t>
            </a:r>
            <a:r>
              <a:rPr lang="de-DE" sz="1400" dirty="0" err="1" smtClean="0"/>
              <a:t>ffected</a:t>
            </a:r>
            <a:r>
              <a:rPr lang="de-DE" sz="1400" dirty="0" smtClean="0"/>
              <a:t> in </a:t>
            </a:r>
            <a:r>
              <a:rPr lang="de-DE" sz="1400" dirty="0" err="1" smtClean="0"/>
              <a:t>their</a:t>
            </a:r>
            <a:r>
              <a:rPr lang="de-DE" sz="1400" dirty="0" smtClean="0"/>
              <a:t>  individual </a:t>
            </a:r>
            <a:r>
              <a:rPr lang="de-DE" sz="1400" dirty="0" err="1" smtClean="0"/>
              <a:t>rights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Access </a:t>
            </a:r>
            <a:r>
              <a:rPr lang="de-DE" sz="1400" dirty="0" err="1" smtClean="0">
                <a:ea typeface="+mn-ea"/>
              </a:rPr>
              <a:t>to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justice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for</a:t>
            </a:r>
            <a:r>
              <a:rPr lang="de-DE" sz="1400" dirty="0" smtClean="0">
                <a:ea typeface="+mn-ea"/>
              </a:rPr>
              <a:t> environmental </a:t>
            </a:r>
            <a:r>
              <a:rPr lang="de-DE" sz="1400" dirty="0" err="1" smtClean="0">
                <a:ea typeface="+mn-ea"/>
              </a:rPr>
              <a:t>o</a:t>
            </a:r>
            <a:r>
              <a:rPr lang="de-DE" sz="1400" dirty="0" err="1" smtClean="0">
                <a:ea typeface="+mn-ea"/>
              </a:rPr>
              <a:t>rganisations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Appeals </a:t>
            </a:r>
            <a:r>
              <a:rPr lang="de-DE" sz="1400" dirty="0" err="1"/>
              <a:t>a</a:t>
            </a:r>
            <a:r>
              <a:rPr lang="de-DE" sz="1400" dirty="0" err="1" smtClean="0"/>
              <a:t>gainst</a:t>
            </a:r>
            <a:r>
              <a:rPr lang="de-DE" sz="1400" dirty="0" smtClean="0"/>
              <a:t> environmental </a:t>
            </a:r>
            <a:r>
              <a:rPr lang="de-DE" sz="1400" dirty="0" err="1"/>
              <a:t>d</a:t>
            </a:r>
            <a:r>
              <a:rPr lang="de-DE" sz="1400" dirty="0" err="1" smtClean="0"/>
              <a:t>ecicions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Individual </a:t>
            </a:r>
            <a:r>
              <a:rPr lang="de-DE" sz="1400" dirty="0" err="1"/>
              <a:t>r</a:t>
            </a:r>
            <a:r>
              <a:rPr lang="de-DE" sz="1400" dirty="0" err="1" smtClean="0"/>
              <a:t>ights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third</a:t>
            </a:r>
            <a:r>
              <a:rPr lang="de-DE" sz="1400" dirty="0" smtClean="0"/>
              <a:t> </a:t>
            </a:r>
            <a:r>
              <a:rPr lang="de-DE" sz="1400" dirty="0" err="1"/>
              <a:t>p</a:t>
            </a:r>
            <a:r>
              <a:rPr lang="de-DE" sz="1400" dirty="0" err="1" smtClean="0"/>
              <a:t>ersons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Also </a:t>
            </a:r>
            <a:r>
              <a:rPr lang="de-DE" sz="1400" dirty="0" err="1" smtClean="0"/>
              <a:t>provisions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environmental </a:t>
            </a:r>
            <a:r>
              <a:rPr lang="de-DE" sz="1400" dirty="0" err="1"/>
              <a:t>l</a:t>
            </a:r>
            <a:r>
              <a:rPr lang="de-DE" sz="1400" dirty="0" err="1" smtClean="0"/>
              <a:t>aw</a:t>
            </a:r>
            <a:r>
              <a:rPr lang="de-DE" sz="1400" dirty="0" smtClean="0"/>
              <a:t> relevant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permission</a:t>
            </a:r>
            <a:endParaRPr lang="de-DE" sz="1400" dirty="0" smtClean="0"/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27.01.2015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Talks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charset="0"/>
              </a:rPr>
              <a:t>Conclusions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smtClean="0"/>
              <a:t>Legal </a:t>
            </a:r>
            <a:r>
              <a:rPr lang="de-DE" sz="1400" b="1" dirty="0" err="1" smtClean="0"/>
              <a:t>Goverance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Environmental </a:t>
            </a:r>
            <a:r>
              <a:rPr lang="de-DE" sz="1400" b="1" dirty="0" err="1" smtClean="0"/>
              <a:t>Protection</a:t>
            </a:r>
            <a:r>
              <a:rPr lang="de-DE" sz="1400" b="1" dirty="0" smtClean="0"/>
              <a:t>: </a:t>
            </a:r>
            <a:r>
              <a:rPr lang="de-DE" sz="1400" b="1" dirty="0" err="1" smtClean="0"/>
              <a:t>Several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Dimensions</a:t>
            </a:r>
            <a:endParaRPr lang="de-DE" sz="1400" b="1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/>
              <a:t>Different </a:t>
            </a:r>
            <a:r>
              <a:rPr lang="de-DE" sz="1400" dirty="0" err="1" smtClean="0"/>
              <a:t>levels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law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/>
              <a:t>Different </a:t>
            </a:r>
            <a:r>
              <a:rPr lang="de-DE" sz="1400" dirty="0" err="1" smtClean="0"/>
              <a:t>fields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law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/>
              <a:t>Different </a:t>
            </a:r>
            <a:r>
              <a:rPr lang="de-DE" sz="1400" dirty="0" err="1" smtClean="0"/>
              <a:t>instruments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/>
              <a:t>Different </a:t>
            </a:r>
            <a:r>
              <a:rPr lang="de-DE" sz="1400" dirty="0" err="1" smtClean="0"/>
              <a:t>a</a:t>
            </a:r>
            <a:r>
              <a:rPr lang="de-DE" sz="1400" dirty="0" err="1" smtClean="0"/>
              <a:t>ctors</a:t>
            </a:r>
            <a:endParaRPr lang="de-DE" sz="1400" dirty="0" smtClean="0"/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27.01.2015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Talks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8D2C4B-7963-F34D-BCA7-38A89A6683FC}" type="datetime1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1266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chemeClr val="bg1"/>
                </a:solidFill>
              </a:rPr>
              <a:t>/ Hier steht der Veranstaltungstitel in 12 Punkt</a:t>
            </a: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5200C-7DDA-604C-A6D9-20405DCADFBD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1268" name="Titel 9"/>
          <p:cNvSpPr>
            <a:spLocks noGrp="1"/>
          </p:cNvSpPr>
          <p:nvPr>
            <p:ph type="title"/>
          </p:nvPr>
        </p:nvSpPr>
        <p:spPr>
          <a:xfrm>
            <a:off x="414338" y="1922463"/>
            <a:ext cx="5597525" cy="1290637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Thank you for your attention!</a:t>
            </a:r>
            <a:endParaRPr lang="en-US" dirty="0">
              <a:latin typeface="Calibri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14338" y="3217863"/>
            <a:ext cx="5597525" cy="15843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ea typeface="+mn-ea"/>
                <a:cs typeface="+mn-cs"/>
              </a:rPr>
              <a:t>Ralf Becker</a:t>
            </a:r>
            <a:r>
              <a:rPr b="1" dirty="0"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ea typeface="+mn-ea"/>
                <a:cs typeface="+mn-cs"/>
                <a:hlinkClick r:id="rId2"/>
              </a:rPr>
              <a:t>r</a:t>
            </a:r>
            <a:r>
              <a:rPr dirty="0" smtClean="0">
                <a:ea typeface="+mn-ea"/>
                <a:cs typeface="+mn-cs"/>
                <a:hlinkClick r:id="rId2"/>
              </a:rPr>
              <a:t>alf.becker@uba.de</a:t>
            </a:r>
            <a:endParaRPr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solidFill>
                  <a:schemeClr val="accent3"/>
                </a:solidFill>
                <a:ea typeface="+mn-ea"/>
                <a:cs typeface="+mn-cs"/>
              </a:rPr>
              <a:t>www.uba.de</a:t>
            </a:r>
            <a:endParaRPr b="1" dirty="0">
              <a:solidFill>
                <a:schemeClr val="accent3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8" y="1493838"/>
            <a:ext cx="8229600" cy="4525962"/>
          </a:xfrm>
        </p:spPr>
        <p:txBody>
          <a:bodyPr>
            <a:normAutofit/>
          </a:bodyPr>
          <a:lstStyle/>
          <a:p>
            <a:pPr marL="361950" indent="-361950" fontAlgn="auto">
              <a:spcAft>
                <a:spcPts val="0"/>
              </a:spcAft>
              <a:buAutoNum type="arabicPlain"/>
              <a:defRPr/>
            </a:pPr>
            <a:r>
              <a:rPr lang="de-DE" cap="none" dirty="0" smtClean="0">
                <a:ea typeface="+mn-ea"/>
                <a:cs typeface="+mn-cs"/>
              </a:rPr>
              <a:t>Obligation </a:t>
            </a:r>
            <a:r>
              <a:rPr lang="de-DE" cap="none" dirty="0" err="1" smtClean="0">
                <a:ea typeface="+mn-ea"/>
                <a:cs typeface="+mn-cs"/>
              </a:rPr>
              <a:t>to</a:t>
            </a:r>
            <a:r>
              <a:rPr lang="de-DE" cap="none" dirty="0" smtClean="0">
                <a:ea typeface="+mn-ea"/>
                <a:cs typeface="+mn-cs"/>
              </a:rPr>
              <a:t> Environmental </a:t>
            </a:r>
            <a:r>
              <a:rPr lang="de-DE" cap="none" dirty="0" err="1" smtClean="0">
                <a:ea typeface="+mn-ea"/>
                <a:cs typeface="+mn-cs"/>
              </a:rPr>
              <a:t>Protection</a:t>
            </a:r>
            <a:endParaRPr lang="de-DE" cap="none" dirty="0" smtClean="0">
              <a:ea typeface="+mn-ea"/>
              <a:cs typeface="+mn-cs"/>
            </a:endParaRPr>
          </a:p>
          <a:p>
            <a:pPr marL="361950" indent="-361950" fontAlgn="auto">
              <a:spcAft>
                <a:spcPts val="0"/>
              </a:spcAft>
              <a:buAutoNum type="arabicPlain"/>
              <a:defRPr/>
            </a:pPr>
            <a:endParaRPr lang="de-DE" cap="none" dirty="0" smtClean="0">
              <a:ea typeface="+mn-ea"/>
              <a:cs typeface="+mn-cs"/>
            </a:endParaRPr>
          </a:p>
          <a:p>
            <a:pPr marL="361950" indent="-361950" fontAlgn="auto">
              <a:spcAft>
                <a:spcPts val="0"/>
              </a:spcAft>
              <a:buAutoNum type="arabicPlain"/>
              <a:defRPr/>
            </a:pPr>
            <a:r>
              <a:rPr lang="de-DE" cap="none" dirty="0" smtClean="0">
                <a:ea typeface="+mn-ea"/>
                <a:cs typeface="+mn-cs"/>
              </a:rPr>
              <a:t>Environmental </a:t>
            </a:r>
            <a:r>
              <a:rPr lang="de-DE" cap="none" dirty="0" err="1" smtClean="0">
                <a:ea typeface="+mn-ea"/>
                <a:cs typeface="+mn-cs"/>
              </a:rPr>
              <a:t>Legislation</a:t>
            </a:r>
            <a:endParaRPr lang="de-DE" cap="none" dirty="0" smtClean="0">
              <a:ea typeface="+mn-ea"/>
              <a:cs typeface="+mn-cs"/>
            </a:endParaRPr>
          </a:p>
          <a:p>
            <a:pPr marL="361950" indent="-361950" fontAlgn="auto">
              <a:spcAft>
                <a:spcPts val="0"/>
              </a:spcAft>
              <a:buAutoNum type="arabicPlain"/>
              <a:defRPr/>
            </a:pP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r>
              <a:rPr lang="de-DE" cap="none" dirty="0" smtClean="0">
                <a:ea typeface="+mn-ea"/>
                <a:cs typeface="+mn-cs"/>
              </a:rPr>
              <a:t>Environmental </a:t>
            </a:r>
            <a:r>
              <a:rPr lang="de-DE" cap="none" dirty="0" smtClean="0">
                <a:ea typeface="+mn-ea"/>
                <a:cs typeface="+mn-cs"/>
              </a:rPr>
              <a:t>Administration</a:t>
            </a: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r>
              <a:rPr lang="de-DE" cap="none" dirty="0" err="1" smtClean="0">
                <a:ea typeface="+mn-ea"/>
                <a:cs typeface="+mn-cs"/>
              </a:rPr>
              <a:t>Participation</a:t>
            </a:r>
            <a:r>
              <a:rPr lang="de-DE" cap="none" dirty="0" smtClean="0">
                <a:ea typeface="+mn-ea"/>
                <a:cs typeface="+mn-cs"/>
              </a:rPr>
              <a:t> in Environmental </a:t>
            </a:r>
            <a:r>
              <a:rPr lang="de-DE" cap="none" dirty="0" err="1" smtClean="0">
                <a:ea typeface="+mn-ea"/>
                <a:cs typeface="+mn-cs"/>
              </a:rPr>
              <a:t>Matters</a:t>
            </a: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r>
              <a:rPr lang="de-DE" cap="none" dirty="0" smtClean="0">
                <a:ea typeface="+mn-ea"/>
                <a:cs typeface="+mn-cs"/>
              </a:rPr>
              <a:t>Access </a:t>
            </a:r>
            <a:r>
              <a:rPr lang="de-DE" cap="none" dirty="0" err="1" smtClean="0">
                <a:ea typeface="+mn-ea"/>
                <a:cs typeface="+mn-cs"/>
              </a:rPr>
              <a:t>to</a:t>
            </a:r>
            <a:r>
              <a:rPr lang="de-DE" cap="none" dirty="0" smtClean="0">
                <a:ea typeface="+mn-ea"/>
                <a:cs typeface="+mn-cs"/>
              </a:rPr>
              <a:t> </a:t>
            </a:r>
            <a:r>
              <a:rPr lang="de-DE" cap="none" dirty="0" smtClean="0">
                <a:ea typeface="+mn-ea"/>
                <a:cs typeface="+mn-cs"/>
              </a:rPr>
              <a:t>Justice in Environmental </a:t>
            </a:r>
            <a:r>
              <a:rPr lang="de-DE" cap="none" dirty="0" err="1" smtClean="0">
                <a:ea typeface="+mn-ea"/>
                <a:cs typeface="+mn-cs"/>
              </a:rPr>
              <a:t>Matters</a:t>
            </a: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endParaRPr lang="de-DE" cap="none" dirty="0" smtClean="0">
              <a:ea typeface="+mn-ea"/>
              <a:cs typeface="+mn-cs"/>
            </a:endParaRPr>
          </a:p>
          <a:p>
            <a:pPr marL="342900" indent="-342900" fontAlgn="auto">
              <a:spcAft>
                <a:spcPts val="0"/>
              </a:spcAft>
              <a:buAutoNum type="arabicPlain" startAt="3"/>
              <a:defRPr/>
            </a:pPr>
            <a:r>
              <a:rPr lang="de-DE" cap="none" dirty="0" err="1" smtClean="0">
                <a:ea typeface="+mn-ea"/>
                <a:cs typeface="+mn-cs"/>
              </a:rPr>
              <a:t>Conclusions</a:t>
            </a:r>
            <a:endParaRPr lang="de-DE" cap="none" dirty="0" smtClean="0">
              <a:ea typeface="+mn-ea"/>
              <a:cs typeface="+mn-cs"/>
            </a:endParaRPr>
          </a:p>
        </p:txBody>
      </p:sp>
      <p:sp>
        <p:nvSpPr>
          <p:cNvPr id="5123" name="Datumsplatzhalter 6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4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Talks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62FEB-545F-7546-8E22-D49876F2283B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12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87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dirty="0" smtClean="0">
                <a:latin typeface="Arial" pitchFamily="34" charset="0"/>
                <a:cs typeface="Arial" pitchFamily="34" charset="0"/>
              </a:rPr>
              <a:t>Legal Governance of Environmental Protection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German Case</a:t>
            </a:r>
            <a:r>
              <a:rPr dirty="0" smtClean="0">
                <a:latin typeface="Arial" pitchFamily="34" charset="0"/>
                <a:cs typeface="Arial" pitchFamily="34" charset="0"/>
              </a:rPr>
              <a:t>  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Obligation to Environmental Protection (1)</a:t>
            </a:r>
            <a:endParaRPr lang="en-US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en-US" sz="1400" b="1" dirty="0" smtClean="0">
                <a:ea typeface="+mn-ea"/>
              </a:rPr>
              <a:t>Constitution: Basic Rights</a:t>
            </a:r>
          </a:p>
          <a:p>
            <a:pPr lvl="2" fontAlgn="auto">
              <a:spcAft>
                <a:spcPts val="0"/>
              </a:spcAft>
              <a:defRPr/>
            </a:pPr>
            <a:endParaRPr lang="en-US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Article 2 Basic Law: Right to </a:t>
            </a:r>
            <a:r>
              <a:rPr lang="en-US" sz="1400" dirty="0" smtClean="0"/>
              <a:t>l</a:t>
            </a:r>
            <a:r>
              <a:rPr lang="en-US" sz="1400" dirty="0" smtClean="0"/>
              <a:t>ife </a:t>
            </a:r>
            <a:r>
              <a:rPr lang="en-US" sz="1400" dirty="0" smtClean="0"/>
              <a:t>and physical integrity and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US" sz="1400" dirty="0" smtClean="0"/>
              <a:t>	Article 14 Basic Law: Guarantee of property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en-US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Obligation </a:t>
            </a:r>
            <a:r>
              <a:rPr lang="en-US" sz="1400" dirty="0" smtClean="0"/>
              <a:t>of </a:t>
            </a:r>
            <a:r>
              <a:rPr lang="en-US" sz="1400" dirty="0" smtClean="0">
                <a:ea typeface="+mn-ea"/>
              </a:rPr>
              <a:t>the state to protect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Justification for interventions by the state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1400" dirty="0" smtClean="0"/>
              <a:t> </a:t>
            </a:r>
            <a:r>
              <a:rPr lang="en-US" sz="1400" dirty="0" smtClean="0"/>
              <a:t>Defensive right against actions of state, including authorizations of private projects</a:t>
            </a:r>
            <a:endParaRPr lang="en-US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No basic right to environmental protection</a:t>
            </a:r>
          </a:p>
          <a:p>
            <a:pPr lvl="2" fontAlgn="auto">
              <a:spcAft>
                <a:spcPts val="0"/>
              </a:spcAft>
              <a:defRPr/>
            </a:pPr>
            <a:endParaRPr lang="en-US" sz="1400" dirty="0" smtClean="0">
              <a:ea typeface="+mn-ea"/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Obligation </a:t>
            </a:r>
            <a:r>
              <a:rPr lang="de-DE" dirty="0" err="1" smtClean="0">
                <a:latin typeface="Calibri" charset="0"/>
              </a:rPr>
              <a:t>to</a:t>
            </a:r>
            <a:r>
              <a:rPr lang="de-DE" dirty="0" smtClean="0">
                <a:latin typeface="Calibri" charset="0"/>
              </a:rPr>
              <a:t> Environmental </a:t>
            </a:r>
            <a:r>
              <a:rPr lang="de-DE" dirty="0" err="1" smtClean="0">
                <a:latin typeface="Calibri" charset="0"/>
              </a:rPr>
              <a:t>Protection</a:t>
            </a:r>
            <a:r>
              <a:rPr lang="de-DE" dirty="0" smtClean="0">
                <a:latin typeface="Calibri" charset="0"/>
              </a:rPr>
              <a:t> (2)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en-US" sz="1400" b="1" dirty="0" smtClean="0">
                <a:ea typeface="+mn-ea"/>
              </a:rPr>
              <a:t>Constitution: Article 20a Basic Law</a:t>
            </a:r>
          </a:p>
          <a:p>
            <a:pPr marL="4763" lvl="2" indent="-4763" fontAlgn="auto">
              <a:spcAft>
                <a:spcPts val="0"/>
              </a:spcAft>
              <a:buNone/>
              <a:defRPr/>
            </a:pPr>
            <a:r>
              <a:rPr lang="en-US" sz="1400" dirty="0" smtClean="0">
                <a:ea typeface="+mn-ea"/>
              </a:rPr>
              <a:t>“</a:t>
            </a:r>
            <a:r>
              <a:rPr lang="en-US" sz="1400" u="sng" dirty="0" smtClean="0"/>
              <a:t>Mindful also of its responsibility toward future generations, the state shall protect the natural foundations of life </a:t>
            </a:r>
            <a:r>
              <a:rPr lang="en-US" sz="1400" dirty="0" smtClean="0"/>
              <a:t>and animals</a:t>
            </a:r>
            <a:r>
              <a:rPr lang="en-US" sz="1400" u="sng" dirty="0" smtClean="0"/>
              <a:t> by legislation and, in accordance with law and justice, by executive and judicial action</a:t>
            </a:r>
            <a:r>
              <a:rPr lang="en-US" sz="1400" dirty="0" smtClean="0"/>
              <a:t>, all within the framework of the constitutional order.”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en-US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National </a:t>
            </a:r>
            <a:r>
              <a:rPr lang="en-US" sz="1400" dirty="0"/>
              <a:t>o</a:t>
            </a:r>
            <a:r>
              <a:rPr lang="en-US" sz="1400" dirty="0" smtClean="0"/>
              <a:t>bjective</a:t>
            </a:r>
            <a:endParaRPr lang="en-US" sz="1400" dirty="0"/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Interest of constitutional rank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Task </a:t>
            </a:r>
            <a:r>
              <a:rPr lang="en-US" sz="1400" dirty="0"/>
              <a:t>for </a:t>
            </a:r>
            <a:r>
              <a:rPr lang="en-US" sz="1400" dirty="0" smtClean="0"/>
              <a:t> l</a:t>
            </a:r>
            <a:r>
              <a:rPr lang="en-US" sz="1400" dirty="0" smtClean="0"/>
              <a:t>e</a:t>
            </a:r>
            <a:r>
              <a:rPr lang="en-US" sz="1400" dirty="0" smtClean="0"/>
              <a:t>gislative</a:t>
            </a:r>
            <a:r>
              <a:rPr lang="en-US" sz="1400" dirty="0" smtClean="0"/>
              <a:t>, </a:t>
            </a:r>
            <a:r>
              <a:rPr lang="en-US" sz="1400" dirty="0" smtClean="0"/>
              <a:t>executive </a:t>
            </a:r>
            <a:r>
              <a:rPr lang="en-US" sz="1400" dirty="0"/>
              <a:t>and </a:t>
            </a:r>
            <a:r>
              <a:rPr lang="en-US" sz="1400" dirty="0" smtClean="0"/>
              <a:t>j</a:t>
            </a:r>
            <a:r>
              <a:rPr lang="en-US" sz="1400" dirty="0" smtClean="0"/>
              <a:t>udiciary</a:t>
            </a:r>
            <a:endParaRPr lang="en-US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Demands improvement, prohibits deterioration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sz="1400" dirty="0"/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Obligation to Environmental Protection (3)</a:t>
            </a:r>
            <a:endParaRPr lang="en-US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smtClean="0">
                <a:ea typeface="+mn-ea"/>
              </a:rPr>
              <a:t>Obligation </a:t>
            </a:r>
            <a:r>
              <a:rPr lang="de-DE" sz="1400" b="1" dirty="0" err="1" smtClean="0">
                <a:ea typeface="+mn-ea"/>
              </a:rPr>
              <a:t>to</a:t>
            </a:r>
            <a:r>
              <a:rPr lang="de-DE" sz="1400" b="1" dirty="0" smtClean="0">
                <a:ea typeface="+mn-ea"/>
              </a:rPr>
              <a:t> </a:t>
            </a:r>
            <a:r>
              <a:rPr lang="de-DE" sz="1400" b="1" dirty="0" smtClean="0">
                <a:ea typeface="+mn-ea"/>
              </a:rPr>
              <a:t>Environmental </a:t>
            </a:r>
            <a:r>
              <a:rPr lang="de-DE" sz="1400" b="1" dirty="0" err="1" smtClean="0">
                <a:ea typeface="+mn-ea"/>
              </a:rPr>
              <a:t>P</a:t>
            </a:r>
            <a:r>
              <a:rPr lang="de-DE" sz="1400" b="1" dirty="0" err="1" smtClean="0">
                <a:ea typeface="+mn-ea"/>
              </a:rPr>
              <a:t>rotection</a:t>
            </a:r>
            <a:r>
              <a:rPr lang="de-DE" sz="1400" b="1" dirty="0" smtClean="0">
                <a:ea typeface="+mn-ea"/>
              </a:rPr>
              <a:t> </a:t>
            </a:r>
            <a:endParaRPr sz="1400" b="1" dirty="0" smtClean="0">
              <a:ea typeface="+mn-ea"/>
            </a:endParaRPr>
          </a:p>
          <a:p>
            <a:pPr lvl="2" fontAlgn="auto">
              <a:spcAft>
                <a:spcPts val="0"/>
              </a:spcAft>
              <a:buNone/>
              <a:defRPr/>
            </a:pP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Basic Rights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National objective</a:t>
            </a:r>
          </a:p>
          <a:p>
            <a:pPr lvl="2" fontAlgn="auto">
              <a:spcAft>
                <a:spcPts val="0"/>
              </a:spcAft>
              <a:defRPr/>
            </a:pPr>
            <a:endParaRPr lang="en-US"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Wide scope for implementation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 smtClean="0"/>
              <a:t>No precise requirements level of protection und instruments used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Special </a:t>
            </a:r>
            <a:r>
              <a:rPr lang="de-DE" sz="1400" dirty="0" err="1" smtClean="0">
                <a:ea typeface="+mn-ea"/>
              </a:rPr>
              <a:t>duty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care</a:t>
            </a:r>
            <a:endParaRPr lang="de-DE" sz="1400" dirty="0" smtClean="0">
              <a:ea typeface="+mn-ea"/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Environmental </a:t>
            </a:r>
            <a:r>
              <a:rPr lang="en-US" dirty="0" smtClean="0">
                <a:latin typeface="Calibri" charset="0"/>
              </a:rPr>
              <a:t>Legislation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smtClean="0">
                <a:latin typeface="Calibri" charset="0"/>
              </a:rPr>
              <a:t>(1) 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err="1" smtClean="0">
                <a:ea typeface="+mn-ea"/>
              </a:rPr>
              <a:t>Comprehensive</a:t>
            </a:r>
            <a:r>
              <a:rPr lang="de-DE" sz="1400" b="1" dirty="0" smtClean="0">
                <a:ea typeface="+mn-ea"/>
              </a:rPr>
              <a:t> Portfolio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D</a:t>
            </a:r>
            <a:r>
              <a:rPr sz="1400" dirty="0" err="1" smtClean="0">
                <a:ea typeface="+mn-ea"/>
              </a:rPr>
              <a:t>eveloped</a:t>
            </a:r>
            <a:r>
              <a:rPr sz="1400" dirty="0" smtClean="0">
                <a:ea typeface="+mn-ea"/>
              </a:rPr>
              <a:t> since the 1970s by </a:t>
            </a:r>
            <a:r>
              <a:rPr sz="1400" dirty="0" err="1" smtClean="0">
                <a:ea typeface="+mn-ea"/>
              </a:rPr>
              <a:t>parliamant</a:t>
            </a: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/>
              <a:t>Driven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Basic Law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Driven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by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general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political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consensus</a:t>
            </a:r>
            <a:r>
              <a:rPr lang="de-DE" sz="1400" dirty="0" smtClean="0">
                <a:ea typeface="+mn-ea"/>
              </a:rPr>
              <a:t>: environmental </a:t>
            </a:r>
            <a:r>
              <a:rPr lang="de-DE" sz="1400" dirty="0" err="1" smtClean="0">
                <a:ea typeface="+mn-ea"/>
              </a:rPr>
              <a:t>protection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is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A </a:t>
            </a:r>
            <a:r>
              <a:rPr lang="de-DE" sz="1400" dirty="0" err="1" smtClean="0">
                <a:ea typeface="+mn-ea"/>
              </a:rPr>
              <a:t>core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task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the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state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Is </a:t>
            </a:r>
            <a:r>
              <a:rPr lang="de-DE" sz="1400" dirty="0" smtClean="0"/>
              <a:t>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interest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society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General environmental </a:t>
            </a:r>
            <a:r>
              <a:rPr lang="de-DE" sz="1400" dirty="0" err="1" smtClean="0">
                <a:ea typeface="+mn-ea"/>
              </a:rPr>
              <a:t>law</a:t>
            </a:r>
            <a:endParaRPr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E</a:t>
            </a:r>
            <a:r>
              <a:rPr sz="1400" dirty="0" err="1" smtClean="0"/>
              <a:t>nvironmental</a:t>
            </a:r>
            <a:r>
              <a:rPr sz="1400" dirty="0" smtClean="0"/>
              <a:t> </a:t>
            </a:r>
            <a:r>
              <a:rPr sz="1400" dirty="0" smtClean="0"/>
              <a:t>assessments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Environmental </a:t>
            </a:r>
            <a:r>
              <a:rPr lang="de-DE" sz="1400" dirty="0" err="1" smtClean="0"/>
              <a:t>information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Administrative </a:t>
            </a:r>
            <a:r>
              <a:rPr lang="de-DE" sz="1400" dirty="0" err="1" smtClean="0"/>
              <a:t>procedures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participation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sz="1400" dirty="0" smtClean="0"/>
              <a:t>Access to justice</a:t>
            </a:r>
          </a:p>
          <a:p>
            <a:pPr lvl="2" fontAlgn="auto">
              <a:spcAft>
                <a:spcPts val="0"/>
              </a:spcAft>
              <a:defRPr/>
            </a:pPr>
            <a:endParaRPr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sz="1400" dirty="0" smtClean="0"/>
              <a:t>Specific environmental law, e. g.</a:t>
            </a:r>
          </a:p>
          <a:p>
            <a:pPr lvl="3" fontAlgn="auto">
              <a:spcAft>
                <a:spcPts val="0"/>
              </a:spcAft>
              <a:defRPr/>
            </a:pPr>
            <a:r>
              <a:rPr sz="1400" dirty="0" err="1" smtClean="0"/>
              <a:t>Immission</a:t>
            </a:r>
            <a:r>
              <a:rPr sz="1400" dirty="0" smtClean="0"/>
              <a:t> </a:t>
            </a:r>
            <a:r>
              <a:rPr sz="1400" dirty="0" smtClean="0"/>
              <a:t>control</a:t>
            </a:r>
            <a:endParaRPr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Water</a:t>
            </a:r>
            <a:r>
              <a:rPr lang="de-DE" sz="1400" dirty="0" smtClean="0"/>
              <a:t> </a:t>
            </a:r>
            <a:r>
              <a:rPr lang="de-DE" sz="1400" dirty="0" err="1"/>
              <a:t>p</a:t>
            </a:r>
            <a:r>
              <a:rPr lang="de-DE" sz="1400" dirty="0" err="1" smtClean="0"/>
              <a:t>rotection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Renewable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nergy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But also e. g. </a:t>
            </a:r>
            <a:r>
              <a:rPr lang="de-DE" sz="1400" dirty="0" err="1" smtClean="0">
                <a:ea typeface="+mn-ea"/>
              </a:rPr>
              <a:t>building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code</a:t>
            </a:r>
            <a:r>
              <a:rPr lang="de-DE" sz="1400" dirty="0" smtClean="0">
                <a:ea typeface="+mn-ea"/>
              </a:rPr>
              <a:t>, </a:t>
            </a:r>
            <a:r>
              <a:rPr lang="de-DE" sz="1400" dirty="0" err="1" smtClean="0">
                <a:ea typeface="+mn-ea"/>
              </a:rPr>
              <a:t>criminal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law</a:t>
            </a:r>
            <a:r>
              <a:rPr lang="de-DE" sz="1400" dirty="0" smtClean="0">
                <a:ea typeface="+mn-ea"/>
              </a:rPr>
              <a:t>, tax </a:t>
            </a:r>
            <a:r>
              <a:rPr lang="de-DE" sz="1400" dirty="0" err="1" smtClean="0">
                <a:ea typeface="+mn-ea"/>
              </a:rPr>
              <a:t>law</a:t>
            </a: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sz="1400" dirty="0" smtClean="0">
              <a:ea typeface="+mn-ea"/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Environmental </a:t>
            </a:r>
            <a:r>
              <a:rPr lang="de-DE" dirty="0" err="1" smtClean="0">
                <a:latin typeface="Calibri" charset="0"/>
              </a:rPr>
              <a:t>Legislation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smtClean="0">
                <a:latin typeface="Calibri" charset="0"/>
              </a:rPr>
              <a:t>(2)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smtClean="0">
                <a:ea typeface="+mn-ea"/>
              </a:rPr>
              <a:t>Basic </a:t>
            </a:r>
            <a:r>
              <a:rPr lang="de-DE" sz="1400" b="1" dirty="0" err="1" smtClean="0">
                <a:ea typeface="+mn-ea"/>
              </a:rPr>
              <a:t>Principles</a:t>
            </a:r>
            <a:r>
              <a:rPr lang="de-DE" sz="1400" b="1" dirty="0" smtClean="0">
                <a:ea typeface="+mn-ea"/>
              </a:rPr>
              <a:t>: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Precautionary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principle</a:t>
            </a: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sz="1400" dirty="0" smtClean="0">
                <a:ea typeface="+mn-ea"/>
              </a:rPr>
              <a:t>Polluter </a:t>
            </a:r>
            <a:r>
              <a:rPr sz="1400" dirty="0" smtClean="0">
                <a:ea typeface="+mn-ea"/>
              </a:rPr>
              <a:t>p</a:t>
            </a:r>
            <a:r>
              <a:rPr sz="1400" dirty="0" smtClean="0">
                <a:ea typeface="+mn-ea"/>
              </a:rPr>
              <a:t>ays </a:t>
            </a:r>
            <a:r>
              <a:rPr sz="1400" dirty="0" smtClean="0">
                <a:ea typeface="+mn-ea"/>
              </a:rPr>
              <a:t>p</a:t>
            </a:r>
            <a:r>
              <a:rPr sz="1400" dirty="0" smtClean="0">
                <a:ea typeface="+mn-ea"/>
              </a:rPr>
              <a:t>r</a:t>
            </a:r>
            <a:r>
              <a:rPr sz="1400" dirty="0" smtClean="0">
                <a:ea typeface="+mn-ea"/>
              </a:rPr>
              <a:t>inciple</a:t>
            </a: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Principle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c</a:t>
            </a:r>
            <a:r>
              <a:rPr lang="de-DE" sz="1400" dirty="0" err="1" smtClean="0">
                <a:ea typeface="+mn-ea"/>
              </a:rPr>
              <a:t>ooperation</a:t>
            </a: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sz="1400" dirty="0" smtClean="0"/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Environmental </a:t>
            </a:r>
            <a:r>
              <a:rPr lang="de-DE" dirty="0" err="1" smtClean="0">
                <a:latin typeface="Calibri" charset="0"/>
              </a:rPr>
              <a:t>Legislation</a:t>
            </a:r>
            <a:r>
              <a:rPr lang="de-DE" dirty="0" smtClean="0">
                <a:latin typeface="Calibri" charset="0"/>
              </a:rPr>
              <a:t> (3) 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smtClean="0">
                <a:ea typeface="+mn-ea"/>
              </a:rPr>
              <a:t>Instruments</a:t>
            </a:r>
            <a:r>
              <a:rPr lang="de-DE" sz="1400" dirty="0" smtClean="0">
                <a:ea typeface="+mn-ea"/>
              </a:rPr>
              <a:t>: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Range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instruments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Environmental </a:t>
            </a:r>
            <a:r>
              <a:rPr lang="de-DE" sz="1400" dirty="0" err="1"/>
              <a:t>p</a:t>
            </a:r>
            <a:r>
              <a:rPr lang="de-DE" sz="1400" dirty="0" err="1" smtClean="0"/>
              <a:t>lanning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Environmental </a:t>
            </a:r>
            <a:r>
              <a:rPr lang="de-DE" sz="1400" dirty="0" err="1" smtClean="0"/>
              <a:t>impact</a:t>
            </a:r>
            <a:r>
              <a:rPr lang="de-DE" sz="1400" dirty="0" smtClean="0"/>
              <a:t> </a:t>
            </a:r>
            <a:r>
              <a:rPr lang="de-DE" sz="1400" dirty="0" err="1"/>
              <a:t>a</a:t>
            </a:r>
            <a:r>
              <a:rPr lang="de-DE" sz="1400" dirty="0" err="1" smtClean="0"/>
              <a:t>ssessment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Direct</a:t>
            </a:r>
            <a:r>
              <a:rPr lang="de-DE" sz="1400" dirty="0" smtClean="0"/>
              <a:t> </a:t>
            </a:r>
            <a:r>
              <a:rPr lang="de-DE" sz="1400" dirty="0" err="1"/>
              <a:t>i</a:t>
            </a:r>
            <a:r>
              <a:rPr lang="de-DE" sz="1400" dirty="0" err="1" smtClean="0"/>
              <a:t>nfluence</a:t>
            </a:r>
            <a:r>
              <a:rPr lang="de-DE" sz="1400" dirty="0" smtClean="0"/>
              <a:t> </a:t>
            </a:r>
            <a:r>
              <a:rPr lang="de-DE" sz="1400" dirty="0" smtClean="0"/>
              <a:t>on </a:t>
            </a:r>
            <a:r>
              <a:rPr lang="de-DE" sz="1400" dirty="0" err="1" smtClean="0"/>
              <a:t>b</a:t>
            </a:r>
            <a:r>
              <a:rPr lang="de-DE" sz="1400" dirty="0" err="1" smtClean="0"/>
              <a:t>ehaviour</a:t>
            </a:r>
            <a:r>
              <a:rPr lang="de-DE" sz="1400" dirty="0" smtClean="0"/>
              <a:t>: </a:t>
            </a:r>
            <a:r>
              <a:rPr lang="de-DE" sz="1400" dirty="0" err="1" smtClean="0"/>
              <a:t>command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Indirect</a:t>
            </a:r>
            <a:r>
              <a:rPr lang="de-DE" sz="1400" dirty="0" smtClean="0"/>
              <a:t> </a:t>
            </a:r>
            <a:r>
              <a:rPr lang="de-DE" sz="1400" dirty="0" err="1" smtClean="0"/>
              <a:t>influence</a:t>
            </a:r>
            <a:r>
              <a:rPr lang="de-DE" sz="1400" dirty="0" smtClean="0"/>
              <a:t> on </a:t>
            </a:r>
            <a:r>
              <a:rPr lang="de-DE" sz="1400" dirty="0" err="1" smtClean="0"/>
              <a:t>behaviour</a:t>
            </a:r>
            <a:r>
              <a:rPr lang="de-DE" sz="1400" dirty="0" smtClean="0"/>
              <a:t>: </a:t>
            </a:r>
            <a:r>
              <a:rPr lang="de-DE" sz="1400" dirty="0" err="1"/>
              <a:t>e</a:t>
            </a:r>
            <a:r>
              <a:rPr lang="de-DE" sz="1400" dirty="0" err="1" smtClean="0"/>
              <a:t>conomic</a:t>
            </a:r>
            <a:r>
              <a:rPr lang="de-DE" sz="1400" dirty="0" smtClean="0"/>
              <a:t> </a:t>
            </a:r>
            <a:r>
              <a:rPr lang="de-DE" sz="1400" dirty="0" err="1" smtClean="0"/>
              <a:t>incentives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Informational</a:t>
            </a:r>
            <a:r>
              <a:rPr lang="de-DE" sz="1400" dirty="0" smtClean="0"/>
              <a:t> </a:t>
            </a:r>
            <a:r>
              <a:rPr lang="de-DE" sz="1400" dirty="0" err="1" smtClean="0"/>
              <a:t>instruments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sz="14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Choice </a:t>
            </a:r>
            <a:r>
              <a:rPr lang="de-DE" sz="1400" dirty="0" err="1" smtClean="0">
                <a:ea typeface="+mn-ea"/>
              </a:rPr>
              <a:t>depending</a:t>
            </a:r>
            <a:r>
              <a:rPr lang="de-DE" sz="1400" dirty="0" smtClean="0">
                <a:ea typeface="+mn-ea"/>
              </a:rPr>
              <a:t> on environmental </a:t>
            </a:r>
            <a:r>
              <a:rPr lang="de-DE" sz="1400" dirty="0" err="1" smtClean="0">
                <a:ea typeface="+mn-ea"/>
              </a:rPr>
              <a:t>area</a:t>
            </a:r>
            <a:r>
              <a:rPr lang="de-DE" sz="1400" dirty="0" smtClean="0">
                <a:ea typeface="+mn-ea"/>
              </a:rPr>
              <a:t>, </a:t>
            </a:r>
            <a:r>
              <a:rPr lang="de-DE" sz="1400" dirty="0" err="1" smtClean="0">
                <a:ea typeface="+mn-ea"/>
              </a:rPr>
              <a:t>aims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and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effectiveness</a:t>
            </a: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Mixes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instruments</a:t>
            </a:r>
            <a:endParaRPr lang="de-DE" sz="1400" dirty="0" smtClean="0">
              <a:ea typeface="+mn-ea"/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27.01.2015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</a:t>
            </a:r>
            <a:r>
              <a:rPr lang="de-DE" dirty="0" smtClean="0">
                <a:solidFill>
                  <a:schemeClr val="bg1"/>
                </a:solidFill>
              </a:rPr>
              <a:t>Talks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charset="0"/>
              </a:rPr>
              <a:t>Environmental </a:t>
            </a:r>
            <a:r>
              <a:rPr lang="de-DE" dirty="0" smtClean="0">
                <a:latin typeface="Calibri" charset="0"/>
              </a:rPr>
              <a:t>Administration</a:t>
            </a:r>
            <a:endParaRPr lang="de-DE" dirty="0">
              <a:latin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r>
              <a:rPr lang="de-DE" sz="1400" b="1" dirty="0" err="1" smtClean="0">
                <a:ea typeface="+mn-ea"/>
              </a:rPr>
              <a:t>Application</a:t>
            </a:r>
            <a:r>
              <a:rPr lang="de-DE" sz="1400" b="1" dirty="0" smtClean="0">
                <a:ea typeface="+mn-ea"/>
              </a:rPr>
              <a:t> </a:t>
            </a:r>
            <a:r>
              <a:rPr lang="de-DE" sz="1400" b="1" dirty="0" err="1" smtClean="0">
                <a:ea typeface="+mn-ea"/>
              </a:rPr>
              <a:t>of</a:t>
            </a:r>
            <a:r>
              <a:rPr lang="de-DE" sz="1400" b="1" dirty="0" smtClean="0">
                <a:ea typeface="+mn-ea"/>
              </a:rPr>
              <a:t> Environmental </a:t>
            </a:r>
            <a:r>
              <a:rPr lang="de-DE" sz="1400" b="1" dirty="0" err="1" smtClean="0">
                <a:ea typeface="+mn-ea"/>
              </a:rPr>
              <a:t>Legislation</a:t>
            </a:r>
            <a:endParaRPr lang="de-DE" sz="1400" b="1" dirty="0" smtClean="0">
              <a:ea typeface="+mn-ea"/>
            </a:endParaRPr>
          </a:p>
          <a:p>
            <a:pPr lvl="2" fontAlgn="auto">
              <a:spcAft>
                <a:spcPts val="0"/>
              </a:spcAft>
              <a:buNone/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/>
              <a:t>Competency</a:t>
            </a:r>
            <a:endParaRPr lang="de-DE" sz="1400" dirty="0" smtClean="0"/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Guidance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and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i</a:t>
            </a:r>
            <a:r>
              <a:rPr lang="de-DE" sz="1400" dirty="0" err="1" smtClean="0">
                <a:ea typeface="+mn-ea"/>
              </a:rPr>
              <a:t>nfornation</a:t>
            </a: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Compliance </a:t>
            </a:r>
            <a:r>
              <a:rPr lang="de-DE" sz="1400" dirty="0" err="1" smtClean="0">
                <a:ea typeface="+mn-ea"/>
              </a:rPr>
              <a:t>m</a:t>
            </a:r>
            <a:r>
              <a:rPr lang="de-DE" sz="1400" dirty="0" err="1" smtClean="0">
                <a:ea typeface="+mn-ea"/>
              </a:rPr>
              <a:t>onitoring</a:t>
            </a: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buNone/>
              <a:defRPr/>
            </a:pPr>
            <a:endParaRPr lang="de-DE" sz="14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Enforcement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where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breaches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occur</a:t>
            </a:r>
            <a:r>
              <a:rPr lang="de-DE" sz="1400" dirty="0" smtClean="0">
                <a:ea typeface="+mn-ea"/>
              </a:rPr>
              <a:t>: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/>
              <a:t>(</a:t>
            </a:r>
            <a:r>
              <a:rPr lang="de-DE" sz="1400" dirty="0" err="1" smtClean="0"/>
              <a:t>Temporary</a:t>
            </a:r>
            <a:r>
              <a:rPr lang="de-DE" sz="1400" dirty="0" smtClean="0"/>
              <a:t>) </a:t>
            </a:r>
            <a:r>
              <a:rPr lang="de-DE" sz="1400" dirty="0" err="1" smtClean="0"/>
              <a:t>prohibition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operation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/>
              <a:t>Closure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/>
              <a:t>o</a:t>
            </a:r>
            <a:r>
              <a:rPr lang="de-DE" sz="1400" dirty="0" err="1" smtClean="0"/>
              <a:t>peration</a:t>
            </a:r>
            <a:endParaRPr lang="de-DE" sz="1400" dirty="0" smtClean="0"/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err="1" smtClean="0">
                <a:ea typeface="+mn-ea"/>
              </a:rPr>
              <a:t>Withdrawal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 smtClean="0">
                <a:ea typeface="+mn-ea"/>
              </a:rPr>
              <a:t>of</a:t>
            </a:r>
            <a:r>
              <a:rPr lang="de-DE" sz="1400" dirty="0" smtClean="0">
                <a:ea typeface="+mn-ea"/>
              </a:rPr>
              <a:t> </a:t>
            </a:r>
            <a:r>
              <a:rPr lang="de-DE" sz="1400" dirty="0" err="1"/>
              <a:t>p</a:t>
            </a:r>
            <a:r>
              <a:rPr lang="de-DE" sz="1400" dirty="0" err="1" smtClean="0">
                <a:ea typeface="+mn-ea"/>
              </a:rPr>
              <a:t>ermission</a:t>
            </a:r>
            <a:endParaRPr lang="de-DE" sz="1400" dirty="0" smtClean="0">
              <a:ea typeface="+mn-ea"/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de-DE" sz="1400" dirty="0" smtClean="0">
                <a:ea typeface="+mn-ea"/>
              </a:rPr>
              <a:t>Administrative </a:t>
            </a:r>
            <a:r>
              <a:rPr lang="de-DE" sz="1400" dirty="0" err="1"/>
              <a:t>f</a:t>
            </a:r>
            <a:r>
              <a:rPr lang="de-DE" sz="1400" dirty="0" err="1" smtClean="0"/>
              <a:t>ines</a:t>
            </a:r>
            <a:endParaRPr lang="de-DE" sz="1400" dirty="0" smtClean="0">
              <a:ea typeface="+mn-ea"/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Legal Governance of Environmental Protection – the German Case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27.01.2015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28th Cairo Climate Talks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A-Designvorlagen_calibi_grün 2014">
  <a:themeElements>
    <a:clrScheme name="UBA">
      <a:dk1>
        <a:sysClr val="windowText" lastClr="000000"/>
      </a:dk1>
      <a:lt1>
        <a:sysClr val="window" lastClr="FFFFFF"/>
      </a:lt1>
      <a:dk2>
        <a:srgbClr val="5EAD35"/>
      </a:dk2>
      <a:lt2>
        <a:srgbClr val="F2F2F2"/>
      </a:lt2>
      <a:accent1>
        <a:srgbClr val="E2007A"/>
      </a:accent1>
      <a:accent2>
        <a:srgbClr val="5EAD35"/>
      </a:accent2>
      <a:accent3>
        <a:srgbClr val="007626"/>
      </a:accent3>
      <a:accent4>
        <a:srgbClr val="A5A5A5"/>
      </a:accent4>
      <a:accent5>
        <a:srgbClr val="7F7F7F"/>
      </a:accent5>
      <a:accent6>
        <a:srgbClr val="4D4D4D"/>
      </a:accent6>
      <a:hlink>
        <a:srgbClr val="007626"/>
      </a:hlink>
      <a:folHlink>
        <a:srgbClr val="007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2DE939F0C434CB0C90CEA1CCD2B07" ma:contentTypeVersion="0" ma:contentTypeDescription="Ein neues Dokument erstellen." ma:contentTypeScope="" ma:versionID="caae84e872e913dd40403f97dad8ff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96A04B-7B9D-4F52-A828-2E12224CC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E7057D-0AFB-4653-B63D-BEA4970CB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518ED-0172-4F95-A46D-BA07489AB60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UBA-Designvorlagen_calibi_grün 2014.pot</Template>
  <TotalTime>0</TotalTime>
  <Words>663</Words>
  <Application>Microsoft Office PowerPoint</Application>
  <PresentationFormat>Bildschirmpräsentation (4:3)</PresentationFormat>
  <Paragraphs>194</Paragraphs>
  <Slides>13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UBA-Designvorlagen_calibi_grün 2014</vt:lpstr>
      <vt:lpstr>28th Cairo Climate Talks, January 27, 2015</vt:lpstr>
      <vt:lpstr>Overview</vt:lpstr>
      <vt:lpstr>Obligation to Environmental Protection (1)</vt:lpstr>
      <vt:lpstr>Obligation to Environmental Protection (2)</vt:lpstr>
      <vt:lpstr>Obligation to Environmental Protection (3)</vt:lpstr>
      <vt:lpstr>Environmental Legislation (1) </vt:lpstr>
      <vt:lpstr>Environmental Legislation (2)</vt:lpstr>
      <vt:lpstr>Environmental Legislation (3) </vt:lpstr>
      <vt:lpstr>Environmental Administration</vt:lpstr>
      <vt:lpstr>Participation in Environmental Matters</vt:lpstr>
      <vt:lpstr>Access to Justice in Environmental Matters</vt:lpstr>
      <vt:lpstr>Conclusions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</dc:title>
  <dc:creator>UBA</dc:creator>
  <cp:lastModifiedBy>ralf becker</cp:lastModifiedBy>
  <cp:revision>282</cp:revision>
  <dcterms:created xsi:type="dcterms:W3CDTF">2013-11-18T20:15:17Z</dcterms:created>
  <dcterms:modified xsi:type="dcterms:W3CDTF">2015-01-27T06:49:32Z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0x010100BB72DE939F0C434CB0C90CEA1CCD2B07</vt:lpwstr>
  </property>
</Properties>
</file>